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9"/>
  </p:notesMasterIdLst>
  <p:sldIdLst>
    <p:sldId id="256" r:id="rId2"/>
    <p:sldId id="259" r:id="rId3"/>
    <p:sldId id="258" r:id="rId4"/>
    <p:sldId id="257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9" d="100"/>
          <a:sy n="69" d="100"/>
        </p:scale>
        <p:origin x="-73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interSettings" Target="printerSettings/printerSettings1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709388-8D2F-154A-A106-589718D9EE6E}" type="datetimeFigureOut">
              <a:rPr lang="en-US" smtClean="0"/>
              <a:t>2/21/18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B97319-240E-7D40-B13A-43C6629A43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4275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Example: </a:t>
            </a:r>
          </a:p>
          <a:p>
            <a:pPr marL="171450" indent="-171450">
              <a:buFont typeface="Arial"/>
              <a:buChar char="•"/>
            </a:pPr>
            <a:r>
              <a:rPr lang="en-US" dirty="0" smtClean="0"/>
              <a:t>Joe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Paterno</a:t>
            </a:r>
            <a:r>
              <a:rPr lang="en-US" baseline="0" dirty="0" smtClean="0"/>
              <a:t> @ PSU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B97319-240E-7D40-B13A-43C6629A433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336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Mental</a:t>
            </a:r>
            <a:r>
              <a:rPr lang="en-US" baseline="0" dirty="0" smtClean="0"/>
              <a:t> </a:t>
            </a:r>
            <a:r>
              <a:rPr lang="mr-IN" baseline="0" dirty="0" smtClean="0"/>
              <a:t>–</a:t>
            </a:r>
            <a:r>
              <a:rPr lang="en-US" baseline="0" dirty="0" smtClean="0"/>
              <a:t> tests</a:t>
            </a:r>
          </a:p>
          <a:p>
            <a:r>
              <a:rPr lang="en-US" baseline="0" dirty="0" smtClean="0"/>
              <a:t>Physical </a:t>
            </a:r>
            <a:r>
              <a:rPr lang="mr-IN" baseline="0" dirty="0" smtClean="0"/>
              <a:t>–</a:t>
            </a:r>
            <a:r>
              <a:rPr lang="en-US" baseline="0" dirty="0" smtClean="0"/>
              <a:t> games</a:t>
            </a:r>
          </a:p>
          <a:p>
            <a:r>
              <a:rPr lang="en-US" baseline="0" dirty="0" smtClean="0"/>
              <a:t>Social </a:t>
            </a:r>
            <a:r>
              <a:rPr lang="mr-IN" baseline="0" dirty="0" smtClean="0"/>
              <a:t>–</a:t>
            </a:r>
            <a:r>
              <a:rPr lang="en-US" baseline="0" dirty="0" smtClean="0"/>
              <a:t> appearing perfect, meeting someone new, dating, etc. </a:t>
            </a:r>
          </a:p>
          <a:p>
            <a:r>
              <a:rPr lang="en-US" baseline="0" dirty="0" smtClean="0"/>
              <a:t>Environmental </a:t>
            </a:r>
            <a:r>
              <a:rPr lang="mr-IN" baseline="0" dirty="0" smtClean="0"/>
              <a:t>–</a:t>
            </a:r>
            <a:r>
              <a:rPr lang="en-US" baseline="0" dirty="0" smtClean="0"/>
              <a:t> harm, danger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B97319-240E-7D40-B13A-43C6629A433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2088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Adrenaline</a:t>
            </a:r>
            <a:r>
              <a:rPr lang="en-US" baseline="0" dirty="0" smtClean="0"/>
              <a:t> </a:t>
            </a:r>
            <a:r>
              <a:rPr lang="mr-IN" baseline="0" dirty="0" smtClean="0"/>
              <a:t>–</a:t>
            </a:r>
            <a:r>
              <a:rPr lang="en-US" baseline="0" dirty="0" smtClean="0"/>
              <a:t> hormone that prepares the body to react during times of stress/emergency</a:t>
            </a:r>
          </a:p>
          <a:p>
            <a:pPr marL="171450" indent="-171450">
              <a:buFont typeface="Arial"/>
              <a:buChar char="•"/>
            </a:pPr>
            <a:r>
              <a:rPr lang="en-US" baseline="0" dirty="0" smtClean="0"/>
              <a:t>Pupils dilate, improved vision, hearing improves, muscles tighten, etc. </a:t>
            </a:r>
          </a:p>
          <a:p>
            <a:endParaRPr lang="en-US" dirty="0" smtClean="0"/>
          </a:p>
          <a:p>
            <a:r>
              <a:rPr lang="en-US" dirty="0" smtClean="0"/>
              <a:t>Resistance</a:t>
            </a:r>
            <a:endParaRPr lang="en-US" baseline="0" dirty="0" smtClean="0"/>
          </a:p>
          <a:p>
            <a:pPr marL="171450" indent="-171450">
              <a:buFont typeface="Arial"/>
              <a:buChar char="•"/>
            </a:pPr>
            <a:r>
              <a:rPr lang="en-US" baseline="0" dirty="0" smtClean="0"/>
              <a:t>Pupils constrict, normal hearing, HR decreases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B97319-240E-7D40-B13A-43C6629A433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0279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body secretes adrenaline when it’s stressed.</a:t>
            </a:r>
            <a:r>
              <a:rPr lang="en-US" baseline="0" dirty="0" smtClean="0"/>
              <a:t> </a:t>
            </a:r>
          </a:p>
          <a:p>
            <a:endParaRPr lang="en-US" dirty="0" smtClean="0"/>
          </a:p>
          <a:p>
            <a:r>
              <a:rPr lang="en-US" dirty="0" smtClean="0"/>
              <a:t>Communicable disease</a:t>
            </a:r>
            <a:r>
              <a:rPr lang="en-US" baseline="0" dirty="0" smtClean="0"/>
              <a:t> = infection</a:t>
            </a:r>
          </a:p>
          <a:p>
            <a:pPr marL="171450" indent="-171450">
              <a:buFont typeface="Arial"/>
              <a:buChar char="•"/>
            </a:pPr>
            <a:r>
              <a:rPr lang="en-US" baseline="0" dirty="0" smtClean="0"/>
              <a:t>Common cold</a:t>
            </a:r>
          </a:p>
          <a:p>
            <a:pPr marL="171450" indent="-171450">
              <a:buFont typeface="Arial"/>
              <a:buChar char="•"/>
            </a:pPr>
            <a:r>
              <a:rPr lang="en-US" baseline="0" dirty="0" smtClean="0"/>
              <a:t>Flu</a:t>
            </a:r>
          </a:p>
          <a:p>
            <a:pPr marL="171450" indent="-171450">
              <a:buFont typeface="Arial"/>
              <a:buChar char="•"/>
            </a:pPr>
            <a:r>
              <a:rPr lang="en-US" baseline="0" dirty="0" smtClean="0"/>
              <a:t>UTI, etc.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B97319-240E-7D40-B13A-43C6629A433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2398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Classroom</a:t>
            </a:r>
            <a:r>
              <a:rPr lang="en-US" b="1" baseline="0" dirty="0" smtClean="0"/>
              <a:t> assignment:</a:t>
            </a:r>
          </a:p>
          <a:p>
            <a:r>
              <a:rPr lang="en-US" b="0" baseline="0" dirty="0" smtClean="0"/>
              <a:t>Write down 10 techniques you use to cope with your </a:t>
            </a:r>
            <a:r>
              <a:rPr lang="en-US" b="0" baseline="0" smtClean="0"/>
              <a:t>stress.</a:t>
            </a:r>
            <a:endParaRPr lang="en-US" b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B97319-240E-7D40-B13A-43C6629A433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8172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3E882-A8D6-8F46-9CC5-5356C5B45334}" type="datetimeFigureOut">
              <a:rPr lang="en-US" smtClean="0"/>
              <a:t>2/21/18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8B215-379C-8542-B6D3-0ED5BD773576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3E882-A8D6-8F46-9CC5-5356C5B45334}" type="datetimeFigureOut">
              <a:rPr lang="en-US" smtClean="0"/>
              <a:t>2/21/18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8B215-379C-8542-B6D3-0ED5BD7735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3E882-A8D6-8F46-9CC5-5356C5B45334}" type="datetimeFigureOut">
              <a:rPr lang="en-US" smtClean="0"/>
              <a:t>2/21/18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8B215-379C-8542-B6D3-0ED5BD7735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3E882-A8D6-8F46-9CC5-5356C5B45334}" type="datetimeFigureOut">
              <a:rPr lang="en-US" smtClean="0"/>
              <a:t>2/21/18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8B215-379C-8542-B6D3-0ED5BD7735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3E882-A8D6-8F46-9CC5-5356C5B45334}" type="datetimeFigureOut">
              <a:rPr lang="en-US" smtClean="0"/>
              <a:t>2/21/18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8B215-379C-8542-B6D3-0ED5BD773576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3E882-A8D6-8F46-9CC5-5356C5B45334}" type="datetimeFigureOut">
              <a:rPr lang="en-US" smtClean="0"/>
              <a:t>2/21/18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8B215-379C-8542-B6D3-0ED5BD7735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3E882-A8D6-8F46-9CC5-5356C5B45334}" type="datetimeFigureOut">
              <a:rPr lang="en-US" smtClean="0"/>
              <a:t>2/21/18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8B215-379C-8542-B6D3-0ED5BD773576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3E882-A8D6-8F46-9CC5-5356C5B45334}" type="datetimeFigureOut">
              <a:rPr lang="en-US" smtClean="0"/>
              <a:t>2/21/18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8B215-379C-8542-B6D3-0ED5BD7735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3E882-A8D6-8F46-9CC5-5356C5B45334}" type="datetimeFigureOut">
              <a:rPr lang="en-US" smtClean="0"/>
              <a:t>2/21/18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8B215-379C-8542-B6D3-0ED5BD7735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3E882-A8D6-8F46-9CC5-5356C5B45334}" type="datetimeFigureOut">
              <a:rPr lang="en-US" smtClean="0"/>
              <a:t>2/21/18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8B215-379C-8542-B6D3-0ED5BD773576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3E882-A8D6-8F46-9CC5-5356C5B45334}" type="datetimeFigureOut">
              <a:rPr lang="en-US" smtClean="0"/>
              <a:t>2/21/18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8B215-379C-8542-B6D3-0ED5BD7735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C983E882-A8D6-8F46-9CC5-5356C5B45334}" type="datetimeFigureOut">
              <a:rPr lang="en-US" smtClean="0"/>
              <a:t>2/21/18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5D38B215-379C-8542-B6D3-0ED5BD77357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cap="none" dirty="0" smtClean="0"/>
              <a:t>Unit 2 Mental &amp; Physical Health</a:t>
            </a:r>
            <a:endParaRPr lang="en-US" cap="non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en-US" dirty="0" smtClean="0"/>
              <a:t>Managing Stress</a:t>
            </a:r>
          </a:p>
          <a:p>
            <a:pPr algn="r"/>
            <a:r>
              <a:rPr lang="en-US" dirty="0" smtClean="0"/>
              <a:t>Miss. De Guzman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80916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is Stress Important?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Can be the leading causes of death, including heart disease, cancer, stroke, &amp; injuries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33622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Everyone has different stressors</a:t>
            </a:r>
          </a:p>
          <a:p>
            <a:r>
              <a:rPr lang="en-US" dirty="0" smtClean="0"/>
              <a:t>Everyone handles stress differently</a:t>
            </a:r>
          </a:p>
          <a:p>
            <a:r>
              <a:rPr lang="en-US" dirty="0" smtClean="0"/>
              <a:t>Everyone responds to stress differently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3637" y="3242682"/>
            <a:ext cx="4308536" cy="26329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418171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Stress:</a:t>
            </a:r>
            <a:r>
              <a:rPr lang="en-US" dirty="0" smtClean="0"/>
              <a:t> response of the body to the demands of daily living</a:t>
            </a:r>
          </a:p>
          <a:p>
            <a:pPr lvl="1"/>
            <a:r>
              <a:rPr lang="en-US" b="1" dirty="0" smtClean="0"/>
              <a:t>Stressor </a:t>
            </a:r>
            <a:r>
              <a:rPr lang="mr-IN" dirty="0" smtClean="0"/>
              <a:t>–</a:t>
            </a:r>
            <a:r>
              <a:rPr lang="en-US" dirty="0" smtClean="0"/>
              <a:t> source or cause of stress</a:t>
            </a:r>
          </a:p>
          <a:p>
            <a:pPr lvl="2"/>
            <a:r>
              <a:rPr lang="en-US" dirty="0"/>
              <a:t>M</a:t>
            </a:r>
            <a:r>
              <a:rPr lang="en-US" dirty="0" smtClean="0"/>
              <a:t>ental, physical, social, or environmental</a:t>
            </a:r>
          </a:p>
          <a:p>
            <a:pPr lvl="1"/>
            <a:r>
              <a:rPr lang="en-US" dirty="0" smtClean="0"/>
              <a:t>Eustress = healthy response to a stressor</a:t>
            </a:r>
          </a:p>
          <a:p>
            <a:pPr lvl="1"/>
            <a:r>
              <a:rPr lang="en-US" dirty="0" smtClean="0"/>
              <a:t>Distress = harmful response to a stressor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96709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General Adaptation Syndrome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Series of body changes that result from stress</a:t>
            </a:r>
          </a:p>
          <a:p>
            <a:r>
              <a:rPr lang="en-US" dirty="0" smtClean="0"/>
              <a:t>3 stages:</a:t>
            </a:r>
          </a:p>
          <a:p>
            <a:pPr marL="457200" indent="-457200">
              <a:buAutoNum type="arabicPeriod"/>
            </a:pPr>
            <a:r>
              <a:rPr lang="en-US" b="1" dirty="0" smtClean="0"/>
              <a:t>Alarm</a:t>
            </a:r>
          </a:p>
          <a:p>
            <a:pPr marL="731520" lvl="1" indent="-457200">
              <a:buFont typeface="+mj-lt"/>
              <a:buAutoNum type="alphaLcPeriod"/>
            </a:pPr>
            <a:r>
              <a:rPr lang="en-US" dirty="0" smtClean="0"/>
              <a:t>When the body gets ready for quick action </a:t>
            </a:r>
          </a:p>
          <a:p>
            <a:pPr marL="731520" lvl="1" indent="-457200">
              <a:buFont typeface="+mj-lt"/>
              <a:buAutoNum type="alphaLcPeriod"/>
            </a:pPr>
            <a:r>
              <a:rPr lang="en-US" dirty="0" smtClean="0"/>
              <a:t>Adrenaline is secreted into the bloodstream</a:t>
            </a:r>
          </a:p>
          <a:p>
            <a:pPr marL="731520" lvl="1" indent="-457200">
              <a:buFont typeface="+mj-lt"/>
              <a:buAutoNum type="alphaLcPeriod"/>
            </a:pPr>
            <a:r>
              <a:rPr lang="en-US" dirty="0" smtClean="0"/>
              <a:t>“Fight-or-Flight”</a:t>
            </a:r>
          </a:p>
          <a:p>
            <a:pPr marL="457200" indent="-457200">
              <a:buAutoNum type="arabicPeriod"/>
            </a:pPr>
            <a:r>
              <a:rPr lang="en-US" b="1" dirty="0" smtClean="0"/>
              <a:t>Resistance</a:t>
            </a:r>
          </a:p>
          <a:p>
            <a:pPr marL="731520" lvl="1" indent="-457200">
              <a:buAutoNum type="alphaLcPeriod"/>
            </a:pPr>
            <a:r>
              <a:rPr lang="en-US" dirty="0" smtClean="0"/>
              <a:t>The body is no longer in the emergency state</a:t>
            </a:r>
          </a:p>
          <a:p>
            <a:pPr marL="731520" lvl="1" indent="-457200">
              <a:buAutoNum type="alphaLcPeriod"/>
            </a:pPr>
            <a:r>
              <a:rPr lang="en-US" dirty="0" smtClean="0"/>
              <a:t>Absence of adrenaline </a:t>
            </a:r>
          </a:p>
          <a:p>
            <a:pPr marL="457200" indent="-457200">
              <a:buAutoNum type="arabicPeriod"/>
            </a:pPr>
            <a:r>
              <a:rPr lang="en-US" b="1" dirty="0" smtClean="0"/>
              <a:t>Exhaustion</a:t>
            </a:r>
          </a:p>
          <a:p>
            <a:pPr marL="731520" lvl="1" indent="-457200">
              <a:buAutoNum type="alphaLcPeriod"/>
            </a:pPr>
            <a:r>
              <a:rPr lang="en-US" dirty="0" smtClean="0"/>
              <a:t>Wear and tear on your body increases the risk of injury, illness, &amp; premature death</a:t>
            </a:r>
          </a:p>
          <a:p>
            <a:pPr marL="731520" lvl="1" indent="-457200">
              <a:buFont typeface="+mj-lt"/>
              <a:buAutoNum type="alphaL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4148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Stress Affects Health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Mental &amp; emotional</a:t>
            </a:r>
          </a:p>
          <a:p>
            <a:pPr lvl="1"/>
            <a:r>
              <a:rPr lang="en-US" dirty="0" smtClean="0"/>
              <a:t>Increases depression, headaches, difficulty with being resilient</a:t>
            </a:r>
          </a:p>
          <a:p>
            <a:r>
              <a:rPr lang="en-US" dirty="0" smtClean="0"/>
              <a:t>Family &amp; social</a:t>
            </a:r>
          </a:p>
          <a:p>
            <a:pPr lvl="1"/>
            <a:r>
              <a:rPr lang="en-US" dirty="0" smtClean="0"/>
              <a:t>Stressful home situations or relationships increase likelihood for illness or disease</a:t>
            </a:r>
          </a:p>
          <a:p>
            <a:r>
              <a:rPr lang="en-US" dirty="0" smtClean="0"/>
              <a:t>Growth &amp; development</a:t>
            </a:r>
          </a:p>
          <a:p>
            <a:pPr lvl="1"/>
            <a:r>
              <a:rPr lang="en-US" dirty="0" smtClean="0"/>
              <a:t>Hormonal changes during puberty </a:t>
            </a:r>
            <a:r>
              <a:rPr lang="en-US" dirty="0" smtClean="0">
                <a:sym typeface="Wingdings"/>
              </a:rPr>
              <a:t> growth spurt, secondary sex characteristics </a:t>
            </a:r>
            <a:endParaRPr lang="en-US" dirty="0" smtClean="0"/>
          </a:p>
          <a:p>
            <a:r>
              <a:rPr lang="en-US" dirty="0" smtClean="0"/>
              <a:t>Nutrition</a:t>
            </a:r>
          </a:p>
          <a:p>
            <a:pPr lvl="1"/>
            <a:r>
              <a:rPr lang="en-US" dirty="0" smtClean="0"/>
              <a:t>Loss of/increased appetite</a:t>
            </a:r>
          </a:p>
          <a:p>
            <a:r>
              <a:rPr lang="en-US" dirty="0" smtClean="0"/>
              <a:t>Personal health &amp; physical activity</a:t>
            </a:r>
          </a:p>
          <a:p>
            <a:pPr lvl="1"/>
            <a:r>
              <a:rPr lang="en-US" dirty="0" smtClean="0"/>
              <a:t>Decrease the body’s ability to defend itself due to fatigue/exhaustion</a:t>
            </a:r>
          </a:p>
          <a:p>
            <a:r>
              <a:rPr lang="en-US" dirty="0" smtClean="0"/>
              <a:t>Alcohol, tobacco, &amp; other drugs</a:t>
            </a:r>
          </a:p>
          <a:p>
            <a:pPr lvl="1"/>
            <a:r>
              <a:rPr lang="en-US" dirty="0" smtClean="0"/>
              <a:t>Poor decision-making skills, increases addiction, method of escape </a:t>
            </a:r>
          </a:p>
          <a:p>
            <a:r>
              <a:rPr lang="en-US" dirty="0" smtClean="0"/>
              <a:t>Communicable &amp; chronic diseases</a:t>
            </a:r>
          </a:p>
          <a:p>
            <a:pPr lvl="1"/>
            <a:r>
              <a:rPr lang="en-US" dirty="0" smtClean="0"/>
              <a:t>Chronic stress can cause chronic disease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76347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Handling Stress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Stress-management skills:</a:t>
            </a:r>
            <a:r>
              <a:rPr lang="en-US" dirty="0" smtClean="0"/>
              <a:t> techniques to prevent &amp; deal with stressors &amp; to protect one’s health from the harmful effects produced by the stress response</a:t>
            </a:r>
          </a:p>
          <a:p>
            <a:endParaRPr lang="en-US" b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7825979"/>
              </p:ext>
            </p:extLst>
          </p:nvPr>
        </p:nvGraphicFramePr>
        <p:xfrm>
          <a:off x="644267" y="3027762"/>
          <a:ext cx="7896882" cy="276352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948441"/>
                <a:gridCol w="3948441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Preventing</a:t>
                      </a:r>
                      <a:r>
                        <a:rPr lang="en-US" b="1" baseline="0" dirty="0" smtClean="0"/>
                        <a:t> Stressful Situations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Protecting</a:t>
                      </a:r>
                      <a:r>
                        <a:rPr lang="en-US" b="1" baseline="0" dirty="0" smtClean="0"/>
                        <a:t> Health </a:t>
                      </a:r>
                      <a:endParaRPr 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 smtClean="0"/>
                        <a:t>Use</a:t>
                      </a:r>
                      <a:r>
                        <a:rPr lang="en-US" b="0" baseline="0" dirty="0" smtClean="0"/>
                        <a:t> responsible decision-making skills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/>
                        <a:t>Participate</a:t>
                      </a:r>
                      <a:r>
                        <a:rPr lang="en-US" b="0" baseline="0" dirty="0" smtClean="0"/>
                        <a:t> in physical activity</a:t>
                      </a:r>
                      <a:endParaRPr lang="en-US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 smtClean="0"/>
                        <a:t>Keep</a:t>
                      </a:r>
                      <a:r>
                        <a:rPr lang="en-US" b="0" baseline="0" dirty="0" smtClean="0"/>
                        <a:t> a time-management plan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/>
                        <a:t>Write in a journal</a:t>
                      </a:r>
                      <a:endParaRPr lang="en-US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 smtClean="0"/>
                        <a:t>Keep a budget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/>
                        <a:t>Use breathing techniques</a:t>
                      </a:r>
                      <a:endParaRPr lang="en-US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 smtClean="0"/>
                        <a:t>Talk with</a:t>
                      </a:r>
                      <a:r>
                        <a:rPr lang="en-US" b="0" baseline="0" dirty="0" smtClean="0"/>
                        <a:t> responsible family members/adults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/>
                        <a:t>Eat a healthful diet</a:t>
                      </a:r>
                      <a:endParaRPr lang="en-US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 smtClean="0"/>
                        <a:t>Supporting</a:t>
                      </a:r>
                      <a:r>
                        <a:rPr lang="en-US" b="0" baseline="0" dirty="0" smtClean="0"/>
                        <a:t> network of friends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/>
                        <a:t>Rest</a:t>
                      </a:r>
                      <a:r>
                        <a:rPr lang="en-US" b="0" baseline="0" dirty="0" smtClean="0"/>
                        <a:t> and sleep </a:t>
                      </a:r>
                      <a:endParaRPr lang="en-US" b="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2610187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Clarity.thmx</Template>
  <TotalTime>1357</TotalTime>
  <Words>440</Words>
  <Application>Microsoft Macintosh PowerPoint</Application>
  <PresentationFormat>On-screen Show (4:3)</PresentationFormat>
  <Paragraphs>80</Paragraphs>
  <Slides>7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Clarity</vt:lpstr>
      <vt:lpstr>Unit 2 Mental &amp; Physical Health</vt:lpstr>
      <vt:lpstr>Why is Stress Important?</vt:lpstr>
      <vt:lpstr>Stress</vt:lpstr>
      <vt:lpstr>Stress</vt:lpstr>
      <vt:lpstr>The General Adaptation Syndrome</vt:lpstr>
      <vt:lpstr>How Stress Affects Health Status</vt:lpstr>
      <vt:lpstr>Handling Stress</vt:lpstr>
    </vt:vector>
  </TitlesOfParts>
  <Company>MICROSOFT OFFICE 2011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2 Mental &amp; Physical Health</dc:title>
  <dc:creator>Katrina De Guzman</dc:creator>
  <cp:lastModifiedBy>Katrina De Guzman</cp:lastModifiedBy>
  <cp:revision>8</cp:revision>
  <dcterms:created xsi:type="dcterms:W3CDTF">2018-02-21T20:44:55Z</dcterms:created>
  <dcterms:modified xsi:type="dcterms:W3CDTF">2018-02-22T19:22:23Z</dcterms:modified>
</cp:coreProperties>
</file>